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60" r:id="rId2"/>
    <p:sldId id="262" r:id="rId3"/>
    <p:sldId id="281" r:id="rId4"/>
    <p:sldId id="256" r:id="rId5"/>
    <p:sldId id="257" r:id="rId6"/>
    <p:sldId id="258" r:id="rId7"/>
    <p:sldId id="263" r:id="rId8"/>
    <p:sldId id="259" r:id="rId9"/>
    <p:sldId id="264" r:id="rId10"/>
    <p:sldId id="265" r:id="rId11"/>
    <p:sldId id="266" r:id="rId12"/>
    <p:sldId id="282" r:id="rId13"/>
    <p:sldId id="267" r:id="rId14"/>
    <p:sldId id="283" r:id="rId15"/>
    <p:sldId id="268" r:id="rId16"/>
    <p:sldId id="286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52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BBCD5-DB9B-4AEB-8675-FD6C2E694BCF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0AEFE-2D6D-4E92-A808-5A1CCFD3B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398523-8550-4325-82B7-5243BF66EA2A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2769174-A6AF-421E-BD58-2ACE3E843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../clipboard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0&amp;text=%D0%B2%D0%BE%D0%BF%D1%80%D0%BE%D1%81%D1%8B%20%D0%BF%D0%BE%20%D1%81%D0%BA%D0%B0%D0%B7%D0%BA%D0%B0%D0%BC%20%D1%87%D1%83%D0%BA%D0%BE%D0%B2%D1%81%D0%BA%D0%BE%D0%B3%D0%BE&amp;noreask=1&amp;img_url=i003.radikal.ru/0804/0d/ac839d240e39.jpg&amp;rpt=simage&amp;lr=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8&amp;text=%D0%B2%D0%BE%D0%BF%D1%80%D0%BE%D1%81%D1%8B%20%D0%BF%D0%BE%20%D1%81%D0%BA%D0%B0%D0%B7%D0%BA%D0%B0%D0%BC%20%D1%87%D1%83%D0%BA%D0%BE%D0%B2%D1%81%D0%BA%D0%BE%D0%B3%D0%BE&amp;noreask=1&amp;img_url=crazymama.ru/images/forumgallary/1648.jpeg&amp;rpt=simage&amp;lr=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p=53&amp;text=%D0%B2%D0%BE%D0%BF%D1%80%D0%BE%D1%81%D1%8B%20%D0%BF%D0%BE%20%D1%81%D0%BA%D0%B0%D0%B7%D0%BA%D0%B0%D0%BC%20%D1%87%D1%83%D0%BA%D0%BE%D0%B2%D1%81%D0%BA%D0%BE%D0%B3%D0%BE&amp;noreask=1&amp;img_url=luntiki.ru/uploads/images/e/4/c/a/5/832d7d838f.jpg&amp;rpt=simage&amp;lr=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1&amp;text=%D1%83%D0%BB%D0%B8%D1%82%D0%BA%D0%B0%20%D0%BA%D0%B0%D1%80%D1%82%D0%B8%D0%BD%D0%BA%D0%B0&amp;img_url=rj.foto.radikal.ru/0708/dd/7b964b35fb02.jpg&amp;rpt=simag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75&amp;text=%D0%B2%D0%BE%D0%BF%D1%80%D0%BE%D1%81%D1%8B%20%D0%BF%D0%BE%20%D1%81%D0%BA%D0%B0%D0%B7%D0%BA%D0%B0%D0%BC%20%D1%87%D1%83%D0%BA%D0%BE%D0%B2%D1%81%D0%BA%D0%BE%D0%B3%D0%BE&amp;noreask=1&amp;img_url=crazymama.ru/images/forumgallary/7404.jpeg&amp;rpt=simage&amp;lr=2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559&amp;text=%D0%B2%D0%BE%D0%BF%D1%80%D0%BE%D1%81%D1%8B%20%D0%BF%D0%BE%20%D1%81%D0%BA%D0%B0%D0%B7%D0%BA%D0%B0%D0%BC%20%D1%87%D1%83%D0%BA%D0%BE%D0%B2%D1%81%D0%BA%D0%BE%D0%B3%D0%BE&amp;noreask=1&amp;img_url=f.kinozon.tv/frames/10238-1/Film_shot00006.jpg&amp;rpt=simage&amp;lr=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hyperlink" Target="http://900igr.net/datas/literatura/CHukovskij-urok/0005-005-Skazki-K.-I.-CHukovskogo.jpg" TargetMode="External"/><Relationship Id="rId2" Type="http://schemas.openxmlformats.org/officeDocument/2006/relationships/hyperlink" Target="http://www.bochkavpechatleniy.com/data/photo/56969/510cff9cce31a1ad753b71f1f23f424c_origina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tub.rutube.ru/thumbs-wide/f0/4d/f04d9a287c4c1fd2a115c69628653e03-2.jpg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hyperlink" Target="http://nkozlov.ru/upload/images/0801/0801081728550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../clipboard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hyperlink" Target="http://www.kortik.ru/images/products/large/0/Mushket_4454552102.gif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hyperlink" Target="http://sefarima.blogspot.com/2011/03/blog-post_10.html" TargetMode="Externa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8&amp;text=%D0%B2%D0%BE%D0%BF%D1%80%D0%BE%D1%81%D1%8B%20%D0%BF%D0%BE%20%D1%81%D0%BA%D0%B0%D0%B7%D0%BA%D0%B0%D0%BC%20%D1%87%D1%83%D0%BA%D0%BE%D0%B2%D1%81%D0%BA%D0%BE%D0%B3%D0%BE&amp;noreask=1&amp;img_url=crazymama.ru/images/forumgallary/1648.jpeg&amp;rpt=simage&amp;lr=2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images.yandex.ru/yandsearch?p=198&amp;text=%D0%B2%D0%BE%D0%BF%D1%80%D0%BE%D1%81%D1%8B%20%D0%BF%D0%BE%20%D1%81%D0%BA%D0%B0%D0%B7%D0%BA%D0%B0%D0%BC%20%D1%87%D1%83%D0%BA%D0%BE%D0%B2%D1%81%D0%BA%D0%BE%D0%B3%D0%BE&amp;noreask=1&amp;img_url=900igr.net/datai/literatura/Konkurs-Skazka/0053-086-Otchestvo-Fedory-iz-skazki-K.I.-CHukovskogo-bylo-Egorovna.jpg&amp;rpt=simage&amp;lr=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hyperlink" Target="http://images.yandex.ru/yandsearch?p=576&amp;text=%D0%B2%D0%BE%D0%BF%D1%80%D0%BE%D1%81%D1%8B%20%D0%BF%D0%BE%20%D1%81%D0%BA%D0%B0%D0%B7%D0%BA%D0%B0%D0%BC%20%D1%87%D1%83%D0%BA%D0%BE%D0%B2%D1%81%D0%BA%D0%BE%D0%B3%D0%BE&amp;noreask=1&amp;img_url=cs9749.vk.com/u149319858/-14/x_bc323623.jpg&amp;rpt=simage&amp;lr=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4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images.yandex.ru/yandsearch?p=394&amp;text=%D0%B2%D0%BE%D0%BF%D1%80%D0%BE%D1%81%D1%8B%20%D0%BF%D0%BE%20%D1%81%D0%BA%D0%B0%D0%B7%D0%BA%D0%B0%D0%BC%20%D1%87%D1%83%D0%BA%D0%BE%D0%B2%D1%81%D0%BA%D0%BE%D0%B3%D0%BE&amp;noreask=1&amp;img_url=f.kinsburg.ru/frames/7251_0.jpg&amp;rpt=simage&amp;lr=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07&amp;text=%D0%B2%D0%BE%D0%BF%D1%80%D0%BE%D1%81%D1%8B%20%D0%BF%D0%BE%20%D1%81%D0%BA%D0%B0%D0%B7%D0%BA%D0%B0%D0%BC%20%D1%87%D1%83%D0%BA%D0%BE%D0%B2%D1%81%D0%BA%D0%BE%D0%B3%D0%BE&amp;noreask=1&amp;img_url=audioskazki.net/wp-content/gallery/chukovsky/aibolit/p0009.jpg&amp;rpt=simage&amp;lr=2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yandex.ru/yandsearch?p=324&amp;text=%D0%B2%D0%BE%D0%BF%D1%80%D0%BE%D1%81%D1%8B%20%D0%BF%D0%BE%20%D1%81%D0%BA%D0%B0%D0%B7%D0%BA%D0%B0%D0%BC%20%D1%87%D1%83%D0%BA%D0%BE%D0%B2%D1%81%D0%BA%D0%BE%D0%B3%D0%BE&amp;noreask=1&amp;img_url=www.publibrary.ru/readers/read/images-read/sbo-chukovski.jpg&amp;rpt=simage&amp;lr=2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559&amp;text=%D0%B2%D0%BE%D0%BF%D1%80%D0%BE%D1%81%D1%8B%20%D0%BF%D0%BE%20%D1%81%D0%BA%D0%B0%D0%B7%D0%BA%D0%B0%D0%BC%20%D1%87%D1%83%D0%BA%D0%BE%D0%B2%D1%81%D0%BA%D0%BE%D0%B3%D0%BE&amp;noreask=1&amp;img_url=f.kinozon.tv/frames/10238-1/Film_shot00006.jpg&amp;rpt=simage&amp;lr=2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p=25&amp;text=%D0%B2%D0%BE%D0%BF%D1%80%D0%BE%D1%81%D1%8B%20%D0%BF%D0%BE%20%D1%81%D0%BA%D0%B0%D0%B7%D0%BA%D0%B0%D0%BC%20%D1%87%D1%83%D0%BA%D0%BE%D0%B2%D1%81%D0%BA%D0%BE%D0%B3%D0%BE&amp;noreask=1&amp;img_url=www.claw.ru/book8/2530-4.jpg&amp;rpt=simage&amp;lr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213&amp;text=%D0%B2%D0%BE%D0%BF%D1%80%D0%BE%D1%81%D1%8B%20%D0%BF%D0%BE%20%D1%81%D0%BA%D0%B0%D0%B7%D0%BA%D0%B0%D0%BC%20%D1%87%D1%83%D0%BA%D0%BE%D0%B2%D1%81%D0%BA%D0%BE%D0%B3%D0%BE&amp;noreask=1&amp;img_url=audioskazki.net/wp-content/gallery/chukovsky/aibolit/p0004.jpg&amp;rpt=simage&amp;lr=2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images.yandex.ru/yandsearch?p=776&amp;text=%D0%B2%D0%BE%D0%BF%D1%80%D0%BE%D1%81%D1%8B%20%D0%BF%D0%BE%20%D1%81%D0%BA%D0%B0%D0%B7%D0%BA%D0%B0%D0%BC%20%D1%87%D1%83%D0%BA%D0%BE%D0%B2%D1%81%D0%BA%D0%BE%D0%B3%D0%BE&amp;noreask=1&amp;img_url=f.kinozon.tv/frames/12642-1/Film_shot00011.jpg&amp;rpt=simage&amp;lr=2" TargetMode="External"/><Relationship Id="rId4" Type="http://schemas.openxmlformats.org/officeDocument/2006/relationships/hyperlink" Target="http://images.yandex.ru/yandsearch?p=14&amp;text=%D0%B2%D0%BE%D0%BF%D1%80%D0%BE%D1%81%D1%8B%20%D0%BF%D0%BE%20%D1%81%D0%BA%D0%B0%D0%B7%D0%BA%D0%B0%D0%BC%20%D1%87%D1%83%D0%BA%D0%BE%D0%B2%D1%81%D0%BA%D0%BE%D0%B3%D0%BE&amp;noreask=1&amp;img_url=ejka.ru/uploads/images/9/0/a/b/8/24c764ea4f.jpg&amp;rpt=simage&amp;lr=2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microsoft.com/office/2007/relationships/hdphoto" Target="../../clipboard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../clipboard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hevchenko.26206.edusite.ru/images/p2_ekat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55&amp;text=%D0%B2%D0%BE%D0%BF%D1%80%D0%BE%D1%81%D1%8B%20%D0%BF%D0%BE%20%D1%81%D0%BA%D0%B0%D0%B7%D0%BA%D0%B0%D0%BC%20%D1%87%D1%83%D0%BA%D0%BE%D0%B2%D1%81%D0%BA%D0%BE%D0%B3%D0%BE&amp;noreask=1&amp;img_url=i081.radikal.ru/0909/5c/75c1a823e3ac.jpg&amp;rpt=simage&amp;lr=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75&amp;text=%D0%B2%D0%BE%D0%BF%D1%80%D0%BE%D1%81%D1%8B%20%D0%BF%D0%BE%20%D1%81%D0%BA%D0%B0%D0%B7%D0%BA%D0%B0%D0%BC%20%D1%87%D1%83%D0%BA%D0%BE%D0%B2%D1%81%D0%BA%D0%BE%D0%B3%D0%BE&amp;noreask=1&amp;img_url=crazymama.ru/images/forumgallary/7404.jpeg&amp;rpt=simage&amp;lr=2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hyperlink" Target="http://images.yandex.ru/yandsearch?p=219&amp;text=%D0%B2%D0%BE%D0%BF%D1%80%D0%BE%D1%81%D1%8B%20%D0%BF%D0%BE%20%D1%81%D0%BA%D0%B0%D0%B7%D0%BA%D0%B0%D0%BC%20%D1%87%D1%83%D0%BA%D0%BE%D0%B2%D1%81%D0%BA%D0%BE%D0%B3%D0%BE&amp;noreask=1&amp;img_url=old.prodalit.ru/images/520000/516249.jpg&amp;rpt=simage&amp;lr=2" TargetMode="External"/><Relationship Id="rId2" Type="http://schemas.openxmlformats.org/officeDocument/2006/relationships/hyperlink" Target="http://old.prodalit.ru/images/270000/26822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hyperlink" Target="http://images.yandex.ru/yandsearch?p=447&amp;text=%D0%B2%D0%BE%D0%BF%D1%80%D0%BE%D1%81%D1%8B%20%D0%BF%D0%BE%20%D1%81%D0%BA%D0%B0%D0%B7%D0%BA%D0%B0%D0%BC%20%D1%87%D1%83%D0%BA%D0%BE%D0%B2%D1%81%D0%BA%D0%BE%D0%B3%D0%BE&amp;noreask=1&amp;img_url=audioskazki.net/wp-content/gallery/chukovsky/aibolit/p0001.jpg&amp;rpt=simage&amp;lr=2" TargetMode="External"/><Relationship Id="rId10" Type="http://schemas.openxmlformats.org/officeDocument/2006/relationships/hyperlink" Target="http://images.yandex.ru/yandsearch?p=36&amp;text=%D0%B2%D0%BE%D0%BF%D1%80%D0%BE%D1%81%D1%8B%20%D0%BF%D0%BE%20%D1%81%D0%BA%D0%B0%D0%B7%D0%BA%D0%B0%D0%BC%20%D1%87%D1%83%D0%BA%D0%BE%D0%B2%D1%81%D0%BA%D0%BE%D0%B3%D0%BE&amp;noreask=1&amp;img_url=www.libex.ru/dimg/2b049.jpg&amp;rpt=simage&amp;lr=2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914400"/>
          </a:xfrm>
        </p:spPr>
        <p:txBody>
          <a:bodyPr/>
          <a:lstStyle/>
          <a:p>
            <a:r>
              <a:rPr lang="ru-RU" sz="3200" dirty="0" smtClean="0"/>
              <a:t>Государственное бюджетное образовательное учреждение  Гимназия №</a:t>
            </a:r>
            <a:r>
              <a:rPr lang="ru-RU" sz="3200" dirty="0" smtClean="0"/>
              <a:t>587 Фрунзенского района</a:t>
            </a:r>
            <a:endParaRPr lang="ru-RU" sz="3200" dirty="0"/>
          </a:p>
        </p:txBody>
      </p:sp>
      <p:pic>
        <p:nvPicPr>
          <p:cNvPr id="4" name="Содержимое 3" descr="шко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5616624" cy="3903831"/>
          </a:xfrm>
        </p:spPr>
      </p:pic>
      <p:sp>
        <p:nvSpPr>
          <p:cNvPr id="5" name="TextBox 4"/>
          <p:cNvSpPr txBox="1"/>
          <p:nvPr/>
        </p:nvSpPr>
        <p:spPr>
          <a:xfrm>
            <a:off x="611560" y="5805264"/>
            <a:ext cx="4506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Санкт –Петербург  2012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2348880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Презентацию выполнила библиотекарь  Сенина О. К. 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7" name="Picture 4"/>
          <p:cNvPicPr/>
          <p:nvPr/>
        </p:nvPicPr>
        <p:blipFill>
          <a:blip r:embed="rId3" cstate="print">
            <a:extLst>
              <a:ext uri="{BEBA8EAE-BF5A-486C-A8C5-ECC9F3942E4B}">
                <a14:imgProps xmlns="" xmlns:lc="http://schemas.openxmlformats.org/drawingml/2006/lockedCanvas"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Чуковский очень любил детей, он часто встречался с ними в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Переделкино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(Подмосковье), где построил загородный дом. Там он собирал вокруг себя до полутора тысяч детей и устраивал им праздники "Здравствуй, лето!" и "Прощай, лето!" Умер Корней Иванович Чуковский 28 октября 1969 года на даче в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Переделкино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где он прожил большую часть жизни, ныне там действует его музей.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Содержимое 4" descr="дом-музей чуковског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2708920"/>
            <a:ext cx="6191250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20688"/>
            <a:ext cx="430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Герою какой сказки пришлось умыться, чтобы не быть проглоченным и растоптанным?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im0-tub-ru.yandex.net/i?id=426450928-38-72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80831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48064" y="515719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1FE152"/>
                </a:solidFill>
              </a:rPr>
              <a:t>Мойдодыр</a:t>
            </a:r>
            <a:endParaRPr lang="ru-RU" sz="3600" dirty="0">
              <a:solidFill>
                <a:srgbClr val="1FE1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6872"/>
            <a:ext cx="4932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 каком произведении посуда перевоспитала свою хозяйку?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im2-tub-ru.yandex.net/i?id=84243022-65-72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38437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292080" y="494116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</a:rPr>
              <a:t>Федорино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 горе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620688"/>
            <a:ext cx="430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0080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Назовите сказку, в которой происходит страшное преступление – попытка убийства?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http://im3-tub-ru.yandex.net/i?id=956588530-50-7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3155037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339752" y="692696"/>
            <a:ext cx="430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5733256"/>
            <a:ext cx="336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1FE152"/>
                </a:solidFill>
              </a:rPr>
              <a:t>Муха -Цокотуха</a:t>
            </a:r>
            <a:endParaRPr lang="ru-RU" sz="3600" dirty="0">
              <a:solidFill>
                <a:srgbClr val="1FE1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C 0.00278 0.01088 0.01042 0.01829 0.01667 0.02616 C 0.02517 0.02222 0.02865 0.00764 0.03333 -0.00208 C 0.03819 -0.01227 0.04306 -0.02129 0.04687 -0.0324 C 0.05087 -0.04375 0.05226 -0.05625 0.05746 -0.06666 C 0.05851 -0.07199 0.05903 -0.07778 0.06059 -0.08287 C 0.06111 -0.08472 0.06285 -0.08541 0.06354 -0.08703 C 0.06667 -0.09537 0.06806 -0.10486 0.07118 -0.11319 C 0.07378 -0.1 0.06996 -0.08796 0.06823 -0.07477 C 0.06927 -0.04907 0.06354 -0.0412 0.07882 -0.03657 C 0.08628 -0.02963 0.09149 -0.02268 0.09549 -0.01227 C 0.09687 -0.00185 0.09965 0.0213 0.10451 0.02824 C 0.10538 0.03889 0.10399 0.0507 0.10746 0.06042 C 0.10816 0.06227 0.10833 0.05625 0.10903 0.0544 C 0.1099 0.05162 0.11111 0.04908 0.11215 0.0463 C 0.11441 0.0331 0.12014 0.02685 0.12413 0.01412 C 0.12726 0.00417 0.12847 -0.00347 0.13333 -0.01227 C 0.13611 -0.02592 0.13958 -0.03472 0.14687 -0.04444 C 0.14931 -0.05694 0.15694 -0.06805 0.16215 -0.07893 C 0.16424 -0.08333 0.16458 -0.08865 0.16667 -0.09305 C 0.17135 -0.10324 0.17847 -0.11481 0.1849 -0.12338 C 0.19236 -0.14421 0.21458 -0.16597 0.22569 -0.18588 C 0.23177 -0.17824 0.23021 -0.1824 0.22726 -0.16365 C 0.22656 -0.15949 0.22413 -0.15162 0.22413 -0.15162 C 0.225 -0.10995 0.22083 -0.08472 0.23333 -0.05254 C 0.23906 -0.02129 0.25139 0.00764 0.25903 0.0382 C 0.26337 0.05556 0.2658 0.075 0.27569 0.08889 C 0.27448 0.08056 0.27066 0.06597 0.27413 0.05648 C 0.27535 0.05301 0.2783 0.05116 0.28021 0.04838 C 0.31215 0.00023 0.27986 0.04236 0.32882 -0.01227 C 0.35469 -0.0412 0.38003 -0.0706 0.40608 -0.09907 C 0.41719 -0.11134 0.42847 -0.12222 0.4408 -0.13148 C 0.44549 -0.13495 0.44774 -0.14143 0.45295 -0.14143 " pathEditMode="relative" ptsTypes="ffffffffffffffffffffffffffffffffA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4860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Какого «рогатого зверя» испугались портные из стихотворения «Храбрецы»?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5661248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улитку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Рисунок 3" descr="http://im4-tub-ru.yandex.net/i?id=245686374-44-72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779912" cy="3947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188640"/>
            <a:ext cx="430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sz="3600" dirty="0" smtClean="0">
              <a:solidFill>
                <a:srgbClr val="00B050"/>
              </a:solidFill>
            </a:endParaRPr>
          </a:p>
          <a:p>
            <a:r>
              <a:rPr lang="ru-RU" sz="3600" dirty="0" smtClean="0">
                <a:solidFill>
                  <a:srgbClr val="00B050"/>
                </a:solidFill>
              </a:rPr>
              <a:t>Какой герой был страшным злодеем, а потом перевоспитался?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32656"/>
            <a:ext cx="430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://im2-tub-ru.yandex.net/i?id=330437271-38-72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441684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32656"/>
            <a:ext cx="430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Назовите сказки, главную мысль которых  можно выразить словами: «Чистота – залог здоровья!»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4941168"/>
            <a:ext cx="29177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Мойдодыр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Федорино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горе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im8-tub-ru.yandex.net/i?id=230424743-34-7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230425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0-tub-ru.yandex.net/i?id=93809576-5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216948"/>
            <a:ext cx="1965237" cy="185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92696"/>
            <a:ext cx="430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Что просили животные в стихотворении – сказке «Телефон»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8529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Слон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Газели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Мартышки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Крокодил </a:t>
            </a:r>
          </a:p>
        </p:txBody>
      </p:sp>
      <p:pic>
        <p:nvPicPr>
          <p:cNvPr id="5" name="Рисунок 4" descr="Картинка 8 из 104061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1688023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932040" y="3284984"/>
            <a:ext cx="3960440" cy="28083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547664" y="3140968"/>
            <a:ext cx="36724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Картинка 8 из 104061">
            <a:hlinkClick r:id="rId2" tgtFrame="_blank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1832039" cy="1904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Соединительная линия уступом 10"/>
          <p:cNvCxnSpPr/>
          <p:nvPr/>
        </p:nvCxnSpPr>
        <p:spPr>
          <a:xfrm>
            <a:off x="1763688" y="4365104"/>
            <a:ext cx="3744416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Картинка 459 из 12711">
            <a:hlinkClick r:id="rId5" tgtFrame="_blank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1838960" cy="10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а 183 из 12710">
            <a:hlinkClick r:id="rId7" tgtFrame="_blank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2753167" cy="2619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2411760" y="5229200"/>
            <a:ext cx="30963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 rot="20709314">
            <a:off x="2664444" y="5832762"/>
            <a:ext cx="2469097" cy="45720"/>
          </a:xfrm>
          <a:prstGeom prst="rightArrow">
            <a:avLst>
              <a:gd name="adj1" fmla="val 57419"/>
              <a:gd name="adj2" fmla="val 52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Картинка 196 из 12710">
            <a:hlinkClick r:id="rId9" tgtFrame="_blank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18979" cy="244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92696"/>
            <a:ext cx="430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44824"/>
            <a:ext cx="4598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</a:rPr>
              <a:t>В каких сказках героем является крокодил? </a:t>
            </a:r>
            <a:endParaRPr lang="ru-RU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573016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25000"/>
                  </a:schemeClr>
                </a:solidFill>
              </a:rPr>
              <a:t>Путаница, Тараканище, </a:t>
            </a:r>
            <a:r>
              <a:rPr lang="ru-RU" sz="4000" dirty="0" err="1" smtClean="0">
                <a:solidFill>
                  <a:schemeClr val="accent1">
                    <a:lumMod val="25000"/>
                  </a:schemeClr>
                </a:solidFill>
              </a:rPr>
              <a:t>Мойдодыр</a:t>
            </a:r>
            <a:r>
              <a:rPr lang="ru-RU" sz="4000" dirty="0" smtClean="0">
                <a:solidFill>
                  <a:schemeClr val="accent1">
                    <a:lumMod val="25000"/>
                  </a:schemeClr>
                </a:solidFill>
              </a:rPr>
              <a:t>, Телефон, </a:t>
            </a:r>
            <a:r>
              <a:rPr lang="ru-RU" sz="4000" dirty="0" err="1" smtClean="0">
                <a:solidFill>
                  <a:schemeClr val="accent1">
                    <a:lumMod val="25000"/>
                  </a:schemeClr>
                </a:solidFill>
              </a:rPr>
              <a:t>Бармалей</a:t>
            </a:r>
            <a:r>
              <a:rPr lang="ru-RU" sz="4000" dirty="0" smtClean="0">
                <a:solidFill>
                  <a:schemeClr val="accent1">
                    <a:lumMod val="25000"/>
                  </a:schemeClr>
                </a:solidFill>
              </a:rPr>
              <a:t>, Краденое солнце, Крокодил</a:t>
            </a:r>
            <a:endParaRPr lang="ru-RU" sz="40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2160240" cy="253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764704"/>
            <a:ext cx="790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Героический поступок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2060848"/>
            <a:ext cx="2952328" cy="432048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Айболит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Воробей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Федора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Лисички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Комар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Медведь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Бабочка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Крокодил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1988840"/>
            <a:ext cx="23720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FE152"/>
                </a:solidFill>
              </a:rPr>
              <a:t>Проглотил  солнце</a:t>
            </a:r>
          </a:p>
          <a:p>
            <a:endParaRPr lang="ru-RU" dirty="0" smtClean="0">
              <a:solidFill>
                <a:srgbClr val="1FE152"/>
              </a:solidFill>
            </a:endParaRPr>
          </a:p>
          <a:p>
            <a:r>
              <a:rPr lang="ru-RU" dirty="0" smtClean="0">
                <a:solidFill>
                  <a:srgbClr val="1FE152"/>
                </a:solidFill>
              </a:rPr>
              <a:t>Затушила  пожар</a:t>
            </a:r>
          </a:p>
          <a:p>
            <a:endParaRPr lang="ru-RU" dirty="0" smtClean="0">
              <a:solidFill>
                <a:srgbClr val="1FE152"/>
              </a:solidFill>
            </a:endParaRPr>
          </a:p>
          <a:p>
            <a:r>
              <a:rPr lang="ru-RU" dirty="0" smtClean="0">
                <a:solidFill>
                  <a:srgbClr val="1FE152"/>
                </a:solidFill>
              </a:rPr>
              <a:t>Спас  Муху -Цокотуху</a:t>
            </a:r>
          </a:p>
          <a:p>
            <a:endParaRPr lang="ru-RU" dirty="0" smtClean="0">
              <a:solidFill>
                <a:srgbClr val="1FE152"/>
              </a:solidFill>
            </a:endParaRPr>
          </a:p>
          <a:p>
            <a:r>
              <a:rPr lang="ru-RU" dirty="0" smtClean="0">
                <a:solidFill>
                  <a:srgbClr val="1FE152"/>
                </a:solidFill>
              </a:rPr>
              <a:t>Помыла  свою  посуду</a:t>
            </a:r>
          </a:p>
          <a:p>
            <a:endParaRPr lang="ru-RU" dirty="0" smtClean="0">
              <a:solidFill>
                <a:srgbClr val="1FE152"/>
              </a:solidFill>
            </a:endParaRPr>
          </a:p>
          <a:p>
            <a:r>
              <a:rPr lang="ru-RU" dirty="0" smtClean="0">
                <a:solidFill>
                  <a:srgbClr val="1FE152"/>
                </a:solidFill>
              </a:rPr>
              <a:t>Вернул солнце в небо</a:t>
            </a:r>
          </a:p>
          <a:p>
            <a:endParaRPr lang="ru-RU" dirty="0" smtClean="0">
              <a:solidFill>
                <a:srgbClr val="1FE152"/>
              </a:solidFill>
            </a:endParaRPr>
          </a:p>
          <a:p>
            <a:r>
              <a:rPr lang="ru-RU" dirty="0" smtClean="0">
                <a:solidFill>
                  <a:srgbClr val="1FE152"/>
                </a:solidFill>
              </a:rPr>
              <a:t>Вылечил  зверей</a:t>
            </a:r>
          </a:p>
          <a:p>
            <a:endParaRPr lang="ru-RU" dirty="0" smtClean="0">
              <a:solidFill>
                <a:srgbClr val="1FE152"/>
              </a:solidFill>
            </a:endParaRPr>
          </a:p>
          <a:p>
            <a:r>
              <a:rPr lang="ru-RU" dirty="0" smtClean="0">
                <a:solidFill>
                  <a:srgbClr val="1FE152"/>
                </a:solidFill>
              </a:rPr>
              <a:t>Съел  таракана</a:t>
            </a:r>
          </a:p>
          <a:p>
            <a:endParaRPr lang="ru-RU" dirty="0" smtClean="0">
              <a:solidFill>
                <a:srgbClr val="1FE152"/>
              </a:solidFill>
            </a:endParaRPr>
          </a:p>
          <a:p>
            <a:r>
              <a:rPr lang="ru-RU" dirty="0" smtClean="0">
                <a:solidFill>
                  <a:srgbClr val="1FE152"/>
                </a:solidFill>
              </a:rPr>
              <a:t>Зажгли  море</a:t>
            </a:r>
            <a:endParaRPr lang="ru-RU" dirty="0">
              <a:solidFill>
                <a:srgbClr val="1FE152"/>
              </a:solidFill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>
            <a:off x="2195736" y="2276872"/>
            <a:ext cx="3168352" cy="25922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23728" y="2852936"/>
            <a:ext cx="3456384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67744" y="3429000"/>
            <a:ext cx="32403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907704" y="3356992"/>
            <a:ext cx="345638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195736" y="4365104"/>
            <a:ext cx="31683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195736" y="2780928"/>
            <a:ext cx="3312368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195736" y="2276872"/>
            <a:ext cx="3240360" cy="3744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195736" y="3933056"/>
            <a:ext cx="3312368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смаминого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609600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620688"/>
            <a:ext cx="7710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 библиотека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4"/>
          <p:cNvPicPr/>
          <p:nvPr/>
        </p:nvPicPr>
        <p:blipFill>
          <a:blip r:embed="rId3" cstate="print">
            <a:extLst>
              <a:ext uri="{BEBA8EAE-BF5A-486C-A8C5-ECC9F3942E4B}">
                <a14:imgProps xmlns="" xmlns:lc="http://schemas.openxmlformats.org/drawingml/2006/lockedCanvas"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Фотосмаминого 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772308"/>
            <a:ext cx="6192688" cy="4644516"/>
          </a:xfrm>
          <a:prstGeom prst="rect">
            <a:avLst/>
          </a:prstGeom>
        </p:spPr>
      </p:pic>
      <p:pic>
        <p:nvPicPr>
          <p:cNvPr id="1031" name="Picture 7" descr="G:\школа\Фотосмаминого 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724810"/>
            <a:ext cx="3600400" cy="4800533"/>
          </a:xfrm>
          <a:prstGeom prst="rect">
            <a:avLst/>
          </a:prstGeom>
          <a:noFill/>
        </p:spPr>
      </p:pic>
      <p:pic>
        <p:nvPicPr>
          <p:cNvPr id="1032" name="Picture 8" descr="G:\школа\Фотосмаминого 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409395"/>
            <a:ext cx="4086454" cy="5448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o3.imgsmail.ru/imgpreview?u=http%3A//legguns.ru/pic/walther%5Fpp%5F%26%5Fppk.jpg&amp;mb=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08920"/>
            <a:ext cx="2797433" cy="2376264"/>
          </a:xfrm>
          <a:prstGeom prst="rect">
            <a:avLst/>
          </a:prstGeom>
          <a:noFill/>
        </p:spPr>
      </p:pic>
      <p:pic>
        <p:nvPicPr>
          <p:cNvPr id="29700" name="Picture 4" descr="http://www.ljplus.ru/img4/v/i/vishurshen/barmale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060848"/>
            <a:ext cx="276225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76672"/>
            <a:ext cx="5950733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E15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Бюро   находок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E15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Картинка 142 из 2216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2564904"/>
            <a:ext cx="283639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5950733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E15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Бюро   находок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E15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http://im5-tub-ru.yandex.net/i?id=383167603-04-72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096344" cy="272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m2-tub-ru.yandex.net/i?id=84243022-65-72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952328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5950733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E15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Бюро   находок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E15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http://go3.imgsmail.ru/imgpreview?u=http%3A//velorama.ru/files/35412/folding.jpg&amp;mb=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2"/>
            <a:ext cx="2880320" cy="2427698"/>
          </a:xfrm>
          <a:prstGeom prst="rect">
            <a:avLst/>
          </a:prstGeom>
          <a:noFill/>
        </p:spPr>
      </p:pic>
      <p:pic>
        <p:nvPicPr>
          <p:cNvPr id="6" name="Рисунок 5" descr="http://im5-tub-ru.yandex.net/i?id=455599797-65-72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096344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419343148-20-72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52839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476672"/>
            <a:ext cx="5950733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E15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Бюро   находок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E15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794" name="Picture 2" descr="http://go4.imgsmail.ru/imgpreview?u=http%3A//freelance.ru/img/portfolio/pics/00/0A/BE/704002.jpg&amp;mb=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852936"/>
            <a:ext cx="2430267" cy="1944216"/>
          </a:xfrm>
          <a:prstGeom prst="rect">
            <a:avLst/>
          </a:prstGeom>
          <a:noFill/>
        </p:spPr>
      </p:pic>
      <p:pic>
        <p:nvPicPr>
          <p:cNvPr id="5122" name="Picture 2" descr="http://im5-tub-ru.yandex.net/i?id=143165435-47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492896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-partners.google.com/images?q=tbn:ANd9GcS3g39bmKkuWpD00x5nA7JBBJrgUo12DNLyThRwr3ykiNxx_WWJKkFl6KM:http://demiart.ru/forum/uploads5/post-1313459-12744684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2734037" cy="16641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476672"/>
            <a:ext cx="5950733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E15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Бюро   находок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E15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://im4-tub-ru.yandex.net/i?id=310854334-18-72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816424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-partners.google.com/images?q=tbn:ANd9GcSQEXpslymky_2CNpwV6ioeDmvYuUvclLcwPDCcS23tKGkSej7CuX-A4aVC:http://www.stihi.ru/pics/2011/09/07/3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2376264" cy="33946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476672"/>
            <a:ext cx="5950733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E15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Бюро   находок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E15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4904"/>
            <a:ext cx="301539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5040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Нам      жалко    дедушку    </a:t>
            </a:r>
            <a:r>
              <a:rPr lang="ru-RU" sz="2400" dirty="0" smtClean="0">
                <a:solidFill>
                  <a:srgbClr val="0070C0"/>
                </a:solidFill>
              </a:rPr>
              <a:t>Корнея: </a:t>
            </a:r>
            <a:r>
              <a:rPr lang="ru-RU" sz="2400" dirty="0" smtClean="0">
                <a:solidFill>
                  <a:srgbClr val="0070C0"/>
                </a:solidFill>
              </a:rPr>
              <a:t>               </a:t>
            </a:r>
            <a:r>
              <a:rPr lang="ru-RU" sz="2400" dirty="0" smtClean="0">
                <a:solidFill>
                  <a:srgbClr val="0070C0"/>
                </a:solidFill>
              </a:rPr>
              <a:t> В   сравненье   с   нами  он  </a:t>
            </a:r>
            <a:r>
              <a:rPr lang="ru-RU" sz="2400" dirty="0" smtClean="0">
                <a:solidFill>
                  <a:srgbClr val="0070C0"/>
                </a:solidFill>
              </a:rPr>
              <a:t>отстал, </a:t>
            </a:r>
            <a:r>
              <a:rPr lang="ru-RU" sz="2400" dirty="0" smtClean="0">
                <a:solidFill>
                  <a:srgbClr val="0070C0"/>
                </a:solidFill>
              </a:rPr>
              <a:t>         Поскольку </a:t>
            </a:r>
            <a:r>
              <a:rPr lang="ru-RU" sz="2400" dirty="0" smtClean="0">
                <a:solidFill>
                  <a:srgbClr val="0070C0"/>
                </a:solidFill>
              </a:rPr>
              <a:t>в </a:t>
            </a:r>
            <a:r>
              <a:rPr lang="ru-RU" sz="2400" dirty="0" smtClean="0">
                <a:solidFill>
                  <a:srgbClr val="0070C0"/>
                </a:solidFill>
              </a:rPr>
              <a:t>детстве «</a:t>
            </a:r>
            <a:r>
              <a:rPr lang="ru-RU" sz="2400" dirty="0" err="1" smtClean="0">
                <a:solidFill>
                  <a:srgbClr val="0070C0"/>
                </a:solidFill>
              </a:rPr>
              <a:t>Бармалея</a:t>
            </a:r>
            <a:r>
              <a:rPr lang="ru-RU" sz="2400" dirty="0" smtClean="0">
                <a:solidFill>
                  <a:srgbClr val="0070C0"/>
                </a:solidFill>
              </a:rPr>
              <a:t>»      И      «  Крокодила  »     не    читал ,                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 Не     восхищался    « Телефоном </a:t>
            </a:r>
            <a:r>
              <a:rPr lang="ru-RU" sz="2400" dirty="0" smtClean="0">
                <a:solidFill>
                  <a:srgbClr val="0070C0"/>
                </a:solidFill>
              </a:rPr>
              <a:t>»</a:t>
            </a:r>
            <a:r>
              <a:rPr lang="ru-RU" sz="2400" dirty="0" smtClean="0">
                <a:solidFill>
                  <a:srgbClr val="0070C0"/>
                </a:solidFill>
              </a:rPr>
              <a:t>        И    в     « Тараканище »    не   </a:t>
            </a:r>
            <a:r>
              <a:rPr lang="ru-RU" sz="2400" dirty="0" smtClean="0">
                <a:solidFill>
                  <a:srgbClr val="0070C0"/>
                </a:solidFill>
              </a:rPr>
              <a:t>вник.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 Как     вырос    он    таким   учёным,    Не   зная   самых   главных   книг  ?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3367514"/>
            <a:ext cx="3635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Валентин Берестов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 descr="http://im4-tub-ru.yandex.net/i?id=98729910-53-7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4968552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9269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Выполнила  Сенина  Ольга  Константиновна, библиотекарь  ГБОУ  Гимназии  №587  Фрунзенского  района  Санкт-Петербурга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653136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Ссылки: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085184"/>
            <a:ext cx="247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images.yandex.ru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373216"/>
            <a:ext cx="300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chukovskiy.startpad.ru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661248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nsportal.ru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949280"/>
            <a:ext cx="2598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www.mirknig.com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85111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гостях у дедушки Корнея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ttp://im5-tub-ru.yandex.net/i?id=68204918-27-7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2870423" cy="184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4-tub-ru.yandex.net/i?id=385483960-49-72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 rot="752583">
            <a:off x="4489418" y="3654920"/>
            <a:ext cx="2255781" cy="278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2-tub-ru.yandex.net/i?id=308724452-40-72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 rot="20547090">
            <a:off x="700053" y="3492645"/>
            <a:ext cx="2709058" cy="243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8-tub-ru.yandex.net/i?id=230424743-34-72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089687" cy="233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8-tub-ru.yandex.net/i?id=43830061-48-72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290941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3600400" cy="5400600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Корней Иванович Чуковский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детский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писатель, поэт.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 descr="http://go3.imgsmail.ru/imgpreview?u=http%3A//www.shkolnymir.info/images/stories/Pisately/Chukovski.jpg&amp;mb=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744416" cy="4800533"/>
          </a:xfrm>
          <a:prstGeom prst="rect">
            <a:avLst/>
          </a:prstGeom>
          <a:noFill/>
        </p:spPr>
      </p:pic>
      <p:pic>
        <p:nvPicPr>
          <p:cNvPr id="4" name="Picture 4"/>
          <p:cNvPicPr/>
          <p:nvPr/>
        </p:nvPicPr>
        <p:blipFill>
          <a:blip r:embed="rId3" cstate="print">
            <a:extLst>
              <a:ext uri="{BEBA8EAE-BF5A-486C-A8C5-ECC9F3942E4B}">
                <a14:imgProps xmlns="" xmlns:lc="http://schemas.openxmlformats.org/drawingml/2006/lockedCanvas"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Корней Иванович Чуковский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– псевдоним поэта Николая Васильевича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Корнейчукова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Он появился на свет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31 марта 1882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года в Санкт-Петербурге. </a:t>
            </a:r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="" xmlns:lc="http://schemas.openxmlformats.org/drawingml/2006/lockedCanvas"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800px-Griboedov_Canal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32856"/>
            <a:ext cx="5940425" cy="440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38884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Отцом его был Эммануил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Левинсон,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в доме которого служила полтавская крестьянка Екатерина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Корнейчукова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– мать будущего Корнея Чуковского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shevchenko.26206.edusite.ru/img/p2_ekat1.jp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779912" cy="551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48245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 он с  матерью  переехал в Одессу,  где был отдан в гимназию. В 1903 году Корней Иванович отправился в Петербург с твердым намерением стать писателем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1" descr="корней чуковский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8900"/>
            <a:ext cx="3965433" cy="482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3-tub-ru.yandex.net/i?id=185787217-59-7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4097799" cy="341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4725144"/>
            <a:ext cx="71006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Первая сказка Чуковского КРОКОДИЛ </a:t>
            </a:r>
          </a:p>
          <a:p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1916 г. 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а 5 из 15915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8616">
            <a:off x="1763688" y="980728"/>
            <a:ext cx="2592705" cy="380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.Чуковский &quot;Тараканище&quot;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65">
            <a:off x="4283968" y="1844824"/>
            <a:ext cx="255577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5-tub-ru.yandex.net/i?id=317695290-38-72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961">
            <a:off x="467544" y="3068960"/>
            <a:ext cx="2592288" cy="352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.Чуковский &quot;Муха-Цокотуха&quot; и &quot;Федорино горе&quot; "/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349">
            <a:off x="6079847" y="381005"/>
            <a:ext cx="2558777" cy="35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2-tub-ru.yandex.net/i?id=330437271-38-72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2084938" cy="344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3-tub-ru.yandex.net/i?id=155015168-22-72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071">
            <a:off x="5940152" y="2780928"/>
            <a:ext cx="252028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m8-tub-ru.yandex.net/i?id=119237896-58-72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191">
            <a:off x="3779912" y="3789040"/>
            <a:ext cx="2232248" cy="2722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6">
      <a:dk1>
        <a:srgbClr val="7F6000"/>
      </a:dk1>
      <a:lt1>
        <a:srgbClr val="FFC000"/>
      </a:lt1>
      <a:dk2>
        <a:srgbClr val="FF6566"/>
      </a:dk2>
      <a:lt2>
        <a:srgbClr val="00AFE2"/>
      </a:lt2>
      <a:accent1>
        <a:srgbClr val="DCF7FF"/>
      </a:accent1>
      <a:accent2>
        <a:srgbClr val="FEF0DE"/>
      </a:accent2>
      <a:accent3>
        <a:srgbClr val="C9F7F1"/>
      </a:accent3>
      <a:accent4>
        <a:srgbClr val="53D8FF"/>
      </a:accent4>
      <a:accent5>
        <a:srgbClr val="FF0000"/>
      </a:accent5>
      <a:accent6>
        <a:srgbClr val="FFC000"/>
      </a:accent6>
      <a:hlink>
        <a:srgbClr val="EB8803"/>
      </a:hlink>
      <a:folHlink>
        <a:srgbClr val="C5F2F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907</TotalTime>
  <Words>396</Words>
  <Application>Microsoft Office PowerPoint</Application>
  <PresentationFormat>Экран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Государственное бюджетное образовательное учреждение  Гимназия №587 Фрунзенского района</vt:lpstr>
      <vt:lpstr>Слайд 2</vt:lpstr>
      <vt:lpstr>Слайд 3</vt:lpstr>
      <vt:lpstr> Корней Иванович Чуковский    детский писатель, поэт.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Корне́й Ива́нович Чуко́вский  —  детский писатель,поэт.</dc:title>
  <dc:creator>Max</dc:creator>
  <cp:lastModifiedBy>Max</cp:lastModifiedBy>
  <cp:revision>93</cp:revision>
  <dcterms:created xsi:type="dcterms:W3CDTF">2012-03-17T09:29:01Z</dcterms:created>
  <dcterms:modified xsi:type="dcterms:W3CDTF">2012-03-22T01:38:15Z</dcterms:modified>
</cp:coreProperties>
</file>