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sldIdLst>
    <p:sldId id="266" r:id="rId7"/>
    <p:sldId id="267" r:id="rId8"/>
    <p:sldId id="265" r:id="rId9"/>
    <p:sldId id="272" r:id="rId10"/>
    <p:sldId id="285" r:id="rId11"/>
    <p:sldId id="268" r:id="rId12"/>
    <p:sldId id="278" r:id="rId13"/>
    <p:sldId id="283" r:id="rId14"/>
    <p:sldId id="282" r:id="rId15"/>
    <p:sldId id="270" r:id="rId16"/>
    <p:sldId id="271" r:id="rId17"/>
    <p:sldId id="274" r:id="rId18"/>
    <p:sldId id="286" r:id="rId19"/>
    <p:sldId id="273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1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9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7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6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8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3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5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4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4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16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2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3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5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0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74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0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29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5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6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4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24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1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8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5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44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3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59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8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65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73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0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47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56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14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98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8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7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03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62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04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5E23-18D5-4C63-8FA2-FD846B98B26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6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BF2-9678-4ACD-B213-2B46C1E8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85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E6EC-9751-4B69-AC88-D06F797481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08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29C2-D274-4C00-9D23-2FFA09120D6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1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2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6518-E38D-48C8-A1B8-77ED77BF08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1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02F19-6B63-4683-993E-D3847C77031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8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12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6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3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853E-5CA7-44A5-A0B5-54BBB654982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22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057D-A8D3-4491-BB3A-B87850C5E4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4D23B-34FC-4E8F-9CEC-075F3A67B2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5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3D-C3E0-4E17-BFC1-7891B3BB130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AB6C-905E-45FF-9A9D-B3DC806209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9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6173-9A36-42C1-8459-05853F5B88F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9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5145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dirty="0" err="1" smtClean="0">
                <a:solidFill>
                  <a:srgbClr val="C00000"/>
                </a:solidFill>
              </a:rPr>
              <a:t>Ананий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Прокопьевич </a:t>
            </a:r>
            <a:r>
              <a:rPr lang="ru-RU" altLang="ru-RU" sz="3600" b="1" dirty="0" err="1" smtClean="0">
                <a:solidFill>
                  <a:srgbClr val="C00000"/>
                </a:solidFill>
              </a:rPr>
              <a:t>Размыслов</a:t>
            </a:r>
            <a:r>
              <a:rPr lang="ru-RU" altLang="ru-RU" dirty="0" smtClean="0">
                <a:solidFill>
                  <a:srgbClr val="006600"/>
                </a:solidFill>
              </a:rPr>
              <a:t/>
            </a:r>
            <a:br>
              <a:rPr lang="ru-RU" altLang="ru-RU" dirty="0" smtClean="0">
                <a:solidFill>
                  <a:srgbClr val="0066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1915-1943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9992" y="2060848"/>
            <a:ext cx="4464496" cy="4065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6600"/>
                </a:solidFill>
              </a:rPr>
              <a:t>  </a:t>
            </a:r>
            <a:r>
              <a:rPr lang="ru-RU" altLang="ru-RU" sz="2800" dirty="0" err="1" smtClean="0">
                <a:solidFill>
                  <a:srgbClr val="006600"/>
                </a:solidFill>
              </a:rPr>
              <a:t>Ананий</a:t>
            </a:r>
            <a:r>
              <a:rPr lang="ru-RU" altLang="ru-RU" sz="2800" dirty="0" smtClean="0">
                <a:solidFill>
                  <a:srgbClr val="0066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006600"/>
                </a:solidFill>
              </a:rPr>
              <a:t>Размыслов</a:t>
            </a:r>
            <a:endParaRPr lang="ru-RU" altLang="ru-RU" sz="2800" dirty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006600"/>
                </a:solidFill>
              </a:rPr>
              <a:t>родился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6600"/>
                </a:solidFill>
              </a:rPr>
              <a:t>6 ноября 1915 г.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6600"/>
                </a:solidFill>
              </a:rPr>
              <a:t>в селе </a:t>
            </a:r>
            <a:r>
              <a:rPr lang="ru-RU" altLang="ru-RU" sz="2800" dirty="0" err="1" smtClean="0">
                <a:solidFill>
                  <a:srgbClr val="006600"/>
                </a:solidFill>
              </a:rPr>
              <a:t>Палевицы</a:t>
            </a:r>
            <a:r>
              <a:rPr lang="ru-RU" altLang="ru-RU" sz="2800" dirty="0" smtClean="0">
                <a:solidFill>
                  <a:srgbClr val="0066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err="1" smtClean="0">
                <a:solidFill>
                  <a:srgbClr val="006600"/>
                </a:solidFill>
              </a:rPr>
              <a:t>Сыктывдинского</a:t>
            </a:r>
            <a:r>
              <a:rPr lang="ru-RU" altLang="ru-RU" sz="2800" dirty="0" smtClean="0">
                <a:solidFill>
                  <a:srgbClr val="006600"/>
                </a:solidFill>
              </a:rPr>
              <a:t>  района</a:t>
            </a:r>
            <a:endParaRPr lang="ru-RU" altLang="ru-RU" sz="2800" dirty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rgbClr val="006600"/>
                </a:solidFill>
              </a:rPr>
              <a:t> Республики Коми.</a:t>
            </a:r>
          </a:p>
          <a:p>
            <a:pPr algn="ctr" eaLnBrk="1" hangingPunct="1"/>
            <a:endParaRPr lang="ru-RU" altLang="ru-RU" dirty="0" smtClean="0"/>
          </a:p>
        </p:txBody>
      </p:sp>
      <p:pic>
        <p:nvPicPr>
          <p:cNvPr id="5" name="Picture 2" descr="Razmyslo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0" y="1458598"/>
            <a:ext cx="3207191" cy="47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раз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925"/>
            <a:ext cx="4464496" cy="63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23850" y="260350"/>
            <a:ext cx="856932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Погиб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старший лейтенант </a:t>
            </a:r>
            <a:r>
              <a:rPr lang="ru-RU" altLang="ru-RU" sz="2400" dirty="0" err="1" smtClean="0">
                <a:solidFill>
                  <a:schemeClr val="accent2"/>
                </a:solidFill>
              </a:rPr>
              <a:t>Ананий</a:t>
            </a:r>
            <a:r>
              <a:rPr lang="ru-RU" altLang="ru-RU" sz="2400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dirty="0" err="1">
                <a:solidFill>
                  <a:schemeClr val="accent2"/>
                </a:solidFill>
              </a:rPr>
              <a:t>Размыслов</a:t>
            </a:r>
            <a:r>
              <a:rPr lang="ru-RU" altLang="ru-RU" sz="2400" dirty="0">
                <a:solidFill>
                  <a:schemeClr val="accent2"/>
                </a:solidFill>
              </a:rPr>
              <a:t> во время Днепровской </a:t>
            </a:r>
            <a:r>
              <a:rPr lang="ru-RU" altLang="ru-RU" sz="2400" dirty="0" smtClean="0">
                <a:solidFill>
                  <a:schemeClr val="accent2"/>
                </a:solidFill>
              </a:rPr>
              <a:t>операции. </a:t>
            </a:r>
            <a:r>
              <a:rPr lang="ru-RU" altLang="ru-RU" sz="2400" dirty="0">
                <a:solidFill>
                  <a:schemeClr val="accent2"/>
                </a:solidFill>
              </a:rPr>
              <a:t>Руководил ею маршал Конев.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chemeClr val="accent2"/>
                </a:solidFill>
              </a:rPr>
              <a:t>   Очевидцы </a:t>
            </a:r>
            <a:r>
              <a:rPr lang="ru-RU" altLang="ru-RU" sz="2400" dirty="0">
                <a:solidFill>
                  <a:schemeClr val="accent2"/>
                </a:solidFill>
              </a:rPr>
              <a:t>вспоминали: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«Вода в Днепре была красной от крови».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 Бог миловал, реку </a:t>
            </a:r>
            <a:r>
              <a:rPr lang="ru-RU" altLang="ru-RU" sz="2400" dirty="0" err="1">
                <a:solidFill>
                  <a:schemeClr val="accent2"/>
                </a:solidFill>
              </a:rPr>
              <a:t>Размыслов</a:t>
            </a:r>
            <a:r>
              <a:rPr lang="ru-RU" altLang="ru-RU" sz="2400" dirty="0">
                <a:solidFill>
                  <a:schemeClr val="accent2"/>
                </a:solidFill>
              </a:rPr>
              <a:t> со своей ротой форсировал удачно. Завязался бой на окраине Кременчуга, в селе Великая </a:t>
            </a:r>
            <a:r>
              <a:rPr lang="ru-RU" altLang="ru-RU" sz="2400" dirty="0" err="1">
                <a:solidFill>
                  <a:schemeClr val="accent2"/>
                </a:solidFill>
              </a:rPr>
              <a:t>Кохновка</a:t>
            </a:r>
            <a:r>
              <a:rPr lang="ru-RU" altLang="ru-RU" sz="2400" dirty="0">
                <a:solidFill>
                  <a:schemeClr val="accent2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Перед атакой </a:t>
            </a:r>
            <a:r>
              <a:rPr lang="ru-RU" altLang="ru-RU" sz="2400" dirty="0" err="1">
                <a:solidFill>
                  <a:schemeClr val="accent2"/>
                </a:solidFill>
              </a:rPr>
              <a:t>Размыслов</a:t>
            </a:r>
            <a:r>
              <a:rPr lang="ru-RU" altLang="ru-RU" sz="2400" dirty="0">
                <a:solidFill>
                  <a:schemeClr val="accent2"/>
                </a:solidFill>
              </a:rPr>
              <a:t> обходил цепь залегших бойцов, и осколок снаряда пронзил ему грудь.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Солдаты внесли его в хату сельчанки Прасковьи Прокопьевны </a:t>
            </a:r>
            <a:r>
              <a:rPr lang="ru-RU" altLang="ru-RU" sz="2400" dirty="0" err="1">
                <a:solidFill>
                  <a:schemeClr val="accent2"/>
                </a:solidFill>
              </a:rPr>
              <a:t>Кобы</a:t>
            </a:r>
            <a:r>
              <a:rPr lang="ru-RU" altLang="ru-RU" sz="2400" dirty="0">
                <a:solidFill>
                  <a:schemeClr val="accent2"/>
                </a:solidFill>
              </a:rPr>
              <a:t>, а сами пошли дальше в наступление. Крестьянка пыталась выходить офицера, но к утру он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скончался. </a:t>
            </a:r>
            <a:r>
              <a:rPr lang="ru-RU" sz="2400" dirty="0" smtClean="0">
                <a:solidFill>
                  <a:schemeClr val="accent2"/>
                </a:solidFill>
              </a:rPr>
              <a:t>Ему было всего 27 лет. </a:t>
            </a:r>
            <a:endParaRPr lang="ru-RU" altLang="ru-RU" sz="2400" dirty="0">
              <a:solidFill>
                <a:schemeClr val="accent2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chemeClr val="accent2"/>
                </a:solidFill>
              </a:rPr>
              <a:t>По </a:t>
            </a:r>
            <a:r>
              <a:rPr lang="ru-RU" altLang="ru-RU" sz="2400" dirty="0" smtClean="0">
                <a:solidFill>
                  <a:schemeClr val="accent2"/>
                </a:solidFill>
              </a:rPr>
              <a:t>просьбе</a:t>
            </a:r>
            <a:r>
              <a:rPr lang="ru-RU" altLang="ru-RU" sz="2400" dirty="0" smtClean="0">
                <a:solidFill>
                  <a:schemeClr val="accent2"/>
                </a:solidFill>
                <a:latin typeface="Arial"/>
              </a:rPr>
              <a:t> </a:t>
            </a:r>
            <a:r>
              <a:rPr lang="ru-RU" altLang="ru-RU" sz="2400" dirty="0">
                <a:solidFill>
                  <a:schemeClr val="accent2"/>
                </a:solidFill>
                <a:latin typeface="Arial"/>
              </a:rPr>
              <a:t>Прасковьи Прокопьевны</a:t>
            </a:r>
            <a:r>
              <a:rPr lang="ru-RU" altLang="ru-RU" sz="2400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2"/>
                </a:solidFill>
              </a:rPr>
              <a:t>Анания</a:t>
            </a:r>
            <a:r>
              <a:rPr lang="ru-RU" altLang="ru-RU" sz="2400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accent2"/>
                </a:solidFill>
              </a:rPr>
              <a:t>Размыслова</a:t>
            </a:r>
            <a:r>
              <a:rPr lang="ru-RU" altLang="ru-RU" sz="2400" dirty="0" smtClean="0">
                <a:solidFill>
                  <a:schemeClr val="accent2"/>
                </a:solidFill>
              </a:rPr>
              <a:t> </a:t>
            </a:r>
            <a:r>
              <a:rPr lang="ru-RU" altLang="ru-RU" sz="2400" dirty="0">
                <a:solidFill>
                  <a:schemeClr val="accent2"/>
                </a:solidFill>
              </a:rPr>
              <a:t>похоронили прямо в ее саду под </a:t>
            </a:r>
            <a:r>
              <a:rPr lang="ru-RU" altLang="ru-RU" sz="2400" dirty="0" smtClean="0">
                <a:solidFill>
                  <a:schemeClr val="accent2"/>
                </a:solidFill>
              </a:rPr>
              <a:t>яблонькой. </a:t>
            </a:r>
            <a:r>
              <a:rPr lang="ru-RU" altLang="ru-RU" sz="2400" dirty="0">
                <a:solidFill>
                  <a:schemeClr val="accent2"/>
                </a:solidFill>
              </a:rPr>
              <a:t>Было это 30 сентября 1943 года.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79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00188" y="4797425"/>
            <a:ext cx="7643812" cy="13287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1026" name="Picture 2" descr="C:\Users\Home\Desktop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3521" r="1567" b="2238"/>
          <a:stretch/>
        </p:blipFill>
        <p:spPr bwMode="auto">
          <a:xfrm>
            <a:off x="1243305" y="332656"/>
            <a:ext cx="6585382" cy="48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37321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/>
                </a:solidFill>
                <a:latin typeface="Open Sans"/>
              </a:rPr>
              <a:t>  В </a:t>
            </a:r>
            <a:r>
              <a:rPr lang="ru-RU" sz="2400" dirty="0">
                <a:solidFill>
                  <a:schemeClr val="accent2"/>
                </a:solidFill>
                <a:latin typeface="Open Sans"/>
              </a:rPr>
              <a:t>50-х годах прах </a:t>
            </a:r>
            <a:r>
              <a:rPr lang="ru-RU" sz="2400" dirty="0" smtClean="0">
                <a:solidFill>
                  <a:schemeClr val="accent2"/>
                </a:solidFill>
                <a:latin typeface="Open Sans"/>
              </a:rPr>
              <a:t>старшего </a:t>
            </a:r>
            <a:r>
              <a:rPr lang="ru-RU" sz="2400" dirty="0">
                <a:solidFill>
                  <a:schemeClr val="accent2"/>
                </a:solidFill>
                <a:latin typeface="Open Sans"/>
              </a:rPr>
              <a:t>лейтенанта </a:t>
            </a:r>
            <a:r>
              <a:rPr lang="ru-RU" sz="2400" dirty="0" err="1" smtClean="0">
                <a:solidFill>
                  <a:schemeClr val="accent2"/>
                </a:solidFill>
                <a:latin typeface="Open Sans"/>
              </a:rPr>
              <a:t>Анания</a:t>
            </a:r>
            <a:r>
              <a:rPr lang="ru-RU" sz="2400" dirty="0" smtClean="0">
                <a:solidFill>
                  <a:schemeClr val="accent2"/>
                </a:solidFill>
                <a:latin typeface="Open Sans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Open Sans"/>
              </a:rPr>
              <a:t>Размыслова</a:t>
            </a:r>
            <a:r>
              <a:rPr lang="ru-RU" sz="2400" dirty="0" smtClean="0">
                <a:solidFill>
                  <a:schemeClr val="accent2"/>
                </a:solidFill>
                <a:latin typeface="Open Sans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Open Sans"/>
              </a:rPr>
              <a:t>из-под яблоньки перенесли в братскую могилу в центр </a:t>
            </a:r>
            <a:r>
              <a:rPr lang="ru-RU" sz="2400" dirty="0" smtClean="0">
                <a:solidFill>
                  <a:schemeClr val="accent2"/>
                </a:solidFill>
                <a:latin typeface="Open Sans"/>
              </a:rPr>
              <a:t>города Кременчуга</a:t>
            </a:r>
            <a:r>
              <a:rPr lang="ru-RU" sz="2400" dirty="0">
                <a:solidFill>
                  <a:schemeClr val="accent2"/>
                </a:solidFill>
                <a:latin typeface="Open Sans"/>
              </a:rPr>
              <a:t>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48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4" name="Picture 2" descr="http://wiki.komikyv.org/images/thumb/6/64/Kpv_%D0%A0%D0%B0%D0%B7%D0%BC%D1%8B%D1%81%D0%BB%D0%BE%D0%B2_%D0%90_1990.jpg/500px-Kpv_%D0%A0%D0%B0%D0%B7%D0%BC%D1%8B%D1%81%D0%BB%D0%BE%D0%B2_%D0%90_1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" y="176064"/>
            <a:ext cx="2723895" cy="41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Pictures\ControlCenter4\Scan\CCF13032020_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8771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iki.komikyv.org/images/thumb/c/c2/Kpv_%D0%A0%D0%B0%D0%B7%D0%BC%D1%8B%D1%81%D0%BB%D0%BE%D0%B2_%D0%90_1950.jpg/500px-Kpv_%D0%A0%D0%B0%D0%B7%D0%BC%D1%8B%D1%81%D0%BB%D0%BE%D0%B2_%D0%90_19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5748"/>
            <a:ext cx="3006584" cy="45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25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1287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Ананий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Прокопьевич </a:t>
            </a:r>
            <a:r>
              <a:rPr kumimoji="0" lang="ru-R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Размыслов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печатался с 1931 года. Основные темы поэзии  — красота Севера, любовь, дружба. Единственный его прижизненный сборник стихотворений «Первая любовь» (</a:t>
            </a:r>
            <a:r>
              <a:rPr kumimoji="0" lang="ru-R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коми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: «</a:t>
            </a:r>
            <a:r>
              <a:rPr kumimoji="0" lang="ru-R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Медводдза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любовь»), в которую вошла также одноименная поэма, вышел в свет в 1941 году. Переводил с русского на </a:t>
            </a:r>
            <a:r>
              <a:rPr kumimoji="0" lang="ru-R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коми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язык стихи и поэмы </a:t>
            </a:r>
            <a:r>
              <a:rPr kumimoji="0" lang="ru-RU" sz="2500" b="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А. Пушкина,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В. Маяковского,   Б. Брюсова, С. Есенина, И. Чавчавадзе,         К. Хетагурова и других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поэтов.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37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76470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   </a:t>
            </a:r>
            <a:r>
              <a:rPr lang="ru-RU" sz="2400" dirty="0" err="1" smtClean="0">
                <a:solidFill>
                  <a:schemeClr val="accent2"/>
                </a:solidFill>
              </a:rPr>
              <a:t>Ананий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Размыслов</a:t>
            </a:r>
            <a:r>
              <a:rPr lang="ru-RU" sz="2400" dirty="0">
                <a:solidFill>
                  <a:schemeClr val="accent2"/>
                </a:solidFill>
              </a:rPr>
              <a:t> был и остается большим поэтом в истинном значении этого слова. Исключительно скромный, застенчивый, он умел взволновать читателя своим поэтическим видением. Земляки от души гордятся </a:t>
            </a:r>
            <a:r>
              <a:rPr lang="ru-RU" sz="2400" dirty="0" err="1">
                <a:solidFill>
                  <a:schemeClr val="accent2"/>
                </a:solidFill>
              </a:rPr>
              <a:t>Ананием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Размысловым</a:t>
            </a:r>
            <a:r>
              <a:rPr lang="ru-RU" sz="2400" dirty="0">
                <a:solidFill>
                  <a:schemeClr val="accent2"/>
                </a:solidFill>
              </a:rPr>
              <a:t>. Он навсегда останется в доброй памяти людей. Его стихи будут жить вечно. Его поэзия всегда будет будить в душах людей нотки любви, прекрасные, настоящие, светлые чувства, ко всему </a:t>
            </a:r>
            <a:r>
              <a:rPr lang="ru-RU" sz="2400" dirty="0" smtClean="0">
                <a:solidFill>
                  <a:schemeClr val="accent2"/>
                </a:solidFill>
              </a:rPr>
              <a:t>земному.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Поразительная Георгиевская лент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" y="260648"/>
            <a:ext cx="4464496" cy="631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30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0126" y="4653136"/>
            <a:ext cx="50577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0" dirty="0" smtClean="0">
                <a:solidFill>
                  <a:schemeClr val="accent2"/>
                </a:solidFill>
              </a:rPr>
              <a:t>Презентацию подготовила</a:t>
            </a:r>
          </a:p>
          <a:p>
            <a:pPr algn="ctr"/>
            <a:r>
              <a:rPr lang="ru-RU" kern="0" dirty="0" smtClean="0">
                <a:solidFill>
                  <a:schemeClr val="accent2"/>
                </a:solidFill>
              </a:rPr>
              <a:t> </a:t>
            </a:r>
            <a:r>
              <a:rPr lang="ru-RU" kern="0" dirty="0" err="1" smtClean="0">
                <a:solidFill>
                  <a:schemeClr val="accent2"/>
                </a:solidFill>
              </a:rPr>
              <a:t>Нившерский</a:t>
            </a:r>
            <a:r>
              <a:rPr lang="ru-RU" kern="0" dirty="0" smtClean="0">
                <a:solidFill>
                  <a:schemeClr val="accent2"/>
                </a:solidFill>
              </a:rPr>
              <a:t> филиал имени </a:t>
            </a:r>
            <a:r>
              <a:rPr lang="ru-RU" kern="0" dirty="0" err="1" smtClean="0">
                <a:solidFill>
                  <a:schemeClr val="accent2"/>
                </a:solidFill>
              </a:rPr>
              <a:t>Ф.Ф.Павленкова</a:t>
            </a:r>
            <a:endParaRPr lang="ru-RU" kern="0" dirty="0" smtClean="0">
              <a:solidFill>
                <a:schemeClr val="accent2"/>
              </a:solidFill>
            </a:endParaRPr>
          </a:p>
          <a:p>
            <a:pPr algn="ctr"/>
            <a:r>
              <a:rPr lang="ru-RU" kern="0" dirty="0" smtClean="0">
                <a:solidFill>
                  <a:schemeClr val="accent2"/>
                </a:solidFill>
              </a:rPr>
              <a:t> МУ «</a:t>
            </a:r>
            <a:r>
              <a:rPr lang="ru-RU" kern="0" dirty="0" err="1" smtClean="0">
                <a:solidFill>
                  <a:schemeClr val="accent2"/>
                </a:solidFill>
              </a:rPr>
              <a:t>Корткеросская</a:t>
            </a:r>
            <a:r>
              <a:rPr lang="ru-RU" kern="0" dirty="0" smtClean="0">
                <a:solidFill>
                  <a:schemeClr val="accent2"/>
                </a:solidFill>
              </a:rPr>
              <a:t> ЦБС»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204864"/>
            <a:ext cx="6375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kern="0" dirty="0" smtClean="0">
                <a:solidFill>
                  <a:schemeClr val="accent2"/>
                </a:solidFill>
              </a:rPr>
              <a:t>Благодарим за внимание!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3771" y="6093296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smtClean="0">
                <a:solidFill>
                  <a:schemeClr val="accent2"/>
                </a:solidFill>
              </a:rPr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4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altLang="ru-RU" dirty="0" err="1" smtClean="0">
                <a:solidFill>
                  <a:schemeClr val="accent2"/>
                </a:solidFill>
              </a:rPr>
              <a:t>Ананий</a:t>
            </a:r>
            <a:r>
              <a:rPr lang="ru-RU" altLang="ru-RU" dirty="0" smtClean="0">
                <a:solidFill>
                  <a:schemeClr val="accent2"/>
                </a:solidFill>
              </a:rPr>
              <a:t> в семье был  вторым по счету ребёнком (было 10  детей). Рос он весьма смышленым, в 1-й класс  пошел уже умея читать и писать. После начальной школы </a:t>
            </a:r>
            <a:r>
              <a:rPr lang="ru-RU" altLang="ru-RU" dirty="0" err="1" smtClean="0">
                <a:solidFill>
                  <a:schemeClr val="accent2"/>
                </a:solidFill>
              </a:rPr>
              <a:t>Ананий</a:t>
            </a:r>
            <a:r>
              <a:rPr lang="ru-RU" altLang="ru-RU" dirty="0" smtClean="0">
                <a:solidFill>
                  <a:schemeClr val="accent2"/>
                </a:solidFill>
              </a:rPr>
              <a:t> поступил в среднюю,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2"/>
                </a:solidFill>
              </a:rPr>
              <a:t>   которая находилась в Усть-Выми –        городке, где в древности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2"/>
                </a:solidFill>
              </a:rPr>
              <a:t>была святительская кафедра Стефана Пермского. </a:t>
            </a:r>
          </a:p>
        </p:txBody>
      </p:sp>
      <p:pic>
        <p:nvPicPr>
          <p:cNvPr id="8194" name="Picture 2" descr="C:\Users\Home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7232"/>
            <a:ext cx="4248472" cy="11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2"/>
                </a:solidFill>
              </a:rPr>
              <a:t>Там же, в Усть-Выми, он начал писать  стихи, печататься в журнале.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2"/>
                </a:solidFill>
              </a:rPr>
              <a:t> Затем была учеба в Вологодском автодорожном техникуме,  работа дорожным мастером, затем литературным обработчиком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>
                <a:solidFill>
                  <a:schemeClr val="accent2"/>
                </a:solidFill>
              </a:rPr>
              <a:t> Коми книжном издательстве и заместителем редактора газеты «Коми комсомолец».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48680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chemeClr val="accent2"/>
                </a:solidFill>
              </a:rPr>
              <a:t>Когда началась Великая Отечественная война, </a:t>
            </a:r>
            <a:r>
              <a:rPr lang="ru-RU" sz="2400" dirty="0" err="1" smtClean="0">
                <a:solidFill>
                  <a:schemeClr val="accent2"/>
                </a:solidFill>
              </a:rPr>
              <a:t>Ананий</a:t>
            </a:r>
            <a:r>
              <a:rPr lang="ru-RU" sz="2400" dirty="0" smtClean="0">
                <a:solidFill>
                  <a:schemeClr val="accent2"/>
                </a:solidFill>
              </a:rPr>
              <a:t> даже не сомневался в победе над фашистским войском. Об этом он пишет в 1941 году в стихотворении «Братаны»:</a:t>
            </a:r>
          </a:p>
          <a:p>
            <a:endParaRPr lang="ru-RU" sz="2000" dirty="0" smtClean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434353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На фронт ушли четыре парня,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Четыре брата фрицев бить.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А я остался в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коми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парме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–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И днём и ночью лес рубить.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Под небом, ласковым и чистым,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Отвагой, смелостью нам жить.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И лютым недругам-фашистам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Родной страны не покорить.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В победу нашу твёрдо верю,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Мы тем живём, на том стоим.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Мы обломаем зубы зверю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И спесь его мы укротим.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5476" y="2420888"/>
            <a:ext cx="36769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В бою родных четыре брата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Не пожалеют жизнь отдать.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Отчизну любим нежно, свято.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И бережём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её,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как мать.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И я пошёл врагу навстречу,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Куда позвал меня народ.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Все братаны, пусть разной речи,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Пошли лавиною вперёд.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За всё заплатит лютый ворог,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Над ним уже витает страх.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Наш путь нелёгок, но недолог,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</a:rPr>
              <a:t>Вот-вот растоптан будет враг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                               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А.Размыслов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58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340768"/>
            <a:ext cx="6336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kern="0" dirty="0" err="1">
                <a:solidFill>
                  <a:schemeClr val="accent2"/>
                </a:solidFill>
              </a:rPr>
              <a:t>Ананий</a:t>
            </a:r>
            <a:r>
              <a:rPr lang="ru-RU" altLang="ru-RU" sz="2800" kern="0" dirty="0">
                <a:solidFill>
                  <a:schemeClr val="accent2"/>
                </a:solidFill>
              </a:rPr>
              <a:t> </a:t>
            </a:r>
            <a:r>
              <a:rPr lang="ru-RU" altLang="ru-RU" sz="2800" kern="0" dirty="0" smtClean="0">
                <a:solidFill>
                  <a:schemeClr val="accent2"/>
                </a:solidFill>
              </a:rPr>
              <a:t>Прокопьевич </a:t>
            </a:r>
            <a:r>
              <a:rPr lang="ru-RU" altLang="ru-RU" sz="2800" kern="0" dirty="0" err="1" smtClean="0">
                <a:solidFill>
                  <a:schemeClr val="accent2"/>
                </a:solidFill>
              </a:rPr>
              <a:t>Размыслов</a:t>
            </a:r>
            <a:r>
              <a:rPr lang="ru-RU" altLang="ru-RU" sz="2800" kern="0" dirty="0" smtClean="0">
                <a:solidFill>
                  <a:schemeClr val="accent2"/>
                </a:solidFill>
              </a:rPr>
              <a:t> в своем стихотворении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показал </a:t>
            </a:r>
            <a:r>
              <a:rPr lang="ru-RU" sz="2800" dirty="0">
                <a:solidFill>
                  <a:srgbClr val="333399"/>
                </a:solidFill>
              </a:rPr>
              <a:t>сплоченность родных братьев, сплоченность народа в защите родной земли от врага. Гордость за страну, самоотверженность, полную самоотдачу людей – все это </a:t>
            </a:r>
            <a:r>
              <a:rPr lang="ru-RU" sz="2800" dirty="0" smtClean="0">
                <a:solidFill>
                  <a:srgbClr val="333399"/>
                </a:solidFill>
              </a:rPr>
              <a:t>он  иллюстрировал </a:t>
            </a:r>
            <a:r>
              <a:rPr lang="ru-RU" sz="2800" dirty="0">
                <a:solidFill>
                  <a:srgbClr val="333399"/>
                </a:solidFill>
              </a:rPr>
              <a:t>в </a:t>
            </a:r>
            <a:r>
              <a:rPr lang="ru-RU" sz="2800" dirty="0" smtClean="0">
                <a:solidFill>
                  <a:srgbClr val="333399"/>
                </a:solidFill>
              </a:rPr>
              <a:t>стихотворении.</a:t>
            </a:r>
            <a:endParaRPr lang="ru-RU" sz="2800" dirty="0">
              <a:solidFill>
                <a:srgbClr val="333399"/>
              </a:solidFill>
            </a:endParaRPr>
          </a:p>
        </p:txBody>
      </p:sp>
      <p:pic>
        <p:nvPicPr>
          <p:cNvPr id="9218" name="Picture 2" descr="C:\Users\Home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18239"/>
            <a:ext cx="3097213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248472" cy="45259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9  июля 1941 года </a:t>
            </a:r>
            <a:r>
              <a:rPr lang="ru-RU" sz="2800" dirty="0" err="1" smtClean="0">
                <a:solidFill>
                  <a:schemeClr val="accent2"/>
                </a:solidFill>
              </a:rPr>
              <a:t>Размыслов</a:t>
            </a:r>
            <a:r>
              <a:rPr lang="ru-RU" sz="2800" dirty="0" smtClean="0">
                <a:solidFill>
                  <a:schemeClr val="accent2"/>
                </a:solidFill>
              </a:rPr>
              <a:t> добровольцем ушёл  на фронт.</a:t>
            </a:r>
            <a:r>
              <a:rPr lang="ru-RU" altLang="ru-RU" sz="2800" dirty="0" smtClean="0">
                <a:solidFill>
                  <a:schemeClr val="accent2"/>
                </a:solidFill>
              </a:rPr>
              <a:t> </a:t>
            </a:r>
            <a:r>
              <a:rPr lang="ru-RU" altLang="ru-RU" sz="2800" dirty="0" smtClean="0">
                <a:solidFill>
                  <a:schemeClr val="accent2"/>
                </a:solidFill>
              </a:rPr>
              <a:t>Его</a:t>
            </a:r>
            <a:r>
              <a:rPr lang="ru-RU" altLang="ru-RU" sz="2800" dirty="0" smtClean="0">
                <a:solidFill>
                  <a:schemeClr val="accent2"/>
                </a:solidFill>
              </a:rPr>
              <a:t>  направляют </a:t>
            </a:r>
            <a:r>
              <a:rPr lang="ru-RU" altLang="ru-RU" sz="2800" dirty="0" smtClean="0">
                <a:solidFill>
                  <a:schemeClr val="accent2"/>
                </a:solidFill>
              </a:rPr>
              <a:t>железной дорогой в Череповец – и уже там он видит страшный лик войны. </a:t>
            </a:r>
            <a:r>
              <a:rPr lang="ru-RU" sz="2800" dirty="0" err="1" smtClean="0">
                <a:solidFill>
                  <a:schemeClr val="accent2"/>
                </a:solidFill>
              </a:rPr>
              <a:t>Ананий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</a:rPr>
              <a:t>учится в Архангельске на командирских курсах, на передовую едет в июне </a:t>
            </a:r>
            <a:r>
              <a:rPr lang="ru-RU" sz="2800" dirty="0" smtClean="0">
                <a:solidFill>
                  <a:schemeClr val="accent2"/>
                </a:solidFill>
              </a:rPr>
              <a:t>1942 года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altLang="ru-RU" sz="24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5" descr="razmysl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2295" r="7274" b="5234"/>
          <a:stretch/>
        </p:blipFill>
        <p:spPr bwMode="auto">
          <a:xfrm>
            <a:off x="4932040" y="836712"/>
            <a:ext cx="3771901" cy="465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2"/>
                </a:solidFill>
              </a:rPr>
              <a:t>На </a:t>
            </a:r>
            <a:r>
              <a:rPr lang="ru-RU" sz="2800" dirty="0">
                <a:solidFill>
                  <a:schemeClr val="accent2"/>
                </a:solidFill>
              </a:rPr>
              <a:t>привале во время марша </a:t>
            </a:r>
            <a:r>
              <a:rPr lang="ru-RU" sz="2800" dirty="0" err="1">
                <a:solidFill>
                  <a:schemeClr val="accent2"/>
                </a:solidFill>
              </a:rPr>
              <a:t>Ананий</a:t>
            </a:r>
            <a:r>
              <a:rPr lang="ru-RU" sz="2800" dirty="0">
                <a:solidFill>
                  <a:schemeClr val="accent2"/>
                </a:solidFill>
              </a:rPr>
              <a:t> пишет своей матери Евдокии Павловне: «Сегодня отдыхали в одной деревне, которая находится в нескольких километрах от фронта. Наша хозяйка очень хорошая старушка, потчевала нас молоком и яйцами. Почти целый день валялись под окнами на траве, купались в небольшой речке (чуть больше нашего </a:t>
            </a:r>
            <a:r>
              <a:rPr lang="ru-RU" sz="2800" dirty="0" err="1">
                <a:solidFill>
                  <a:schemeClr val="accent2"/>
                </a:solidFill>
              </a:rPr>
              <a:t>Даньшора</a:t>
            </a:r>
            <a:r>
              <a:rPr lang="ru-RU" sz="2800" dirty="0">
                <a:solidFill>
                  <a:schemeClr val="accent2"/>
                </a:solidFill>
              </a:rPr>
              <a:t>). От нечего делать вот написал стихотворение для Миши. Я прошу Мишу написать, понравилось ли ему мое стихотворение, которое написал под гул орудия, под шум самолетов».</a:t>
            </a:r>
          </a:p>
        </p:txBody>
      </p:sp>
    </p:spTree>
    <p:extLst>
      <p:ext uri="{BB962C8B-B14F-4D97-AF65-F5344CB8AC3E}">
        <p14:creationId xmlns:p14="http://schemas.microsoft.com/office/powerpoint/2010/main" val="12218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441" y="1556792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 </a:t>
            </a:r>
            <a:endParaRPr lang="ru-RU" sz="1100" b="1" dirty="0"/>
          </a:p>
          <a:p>
            <a:r>
              <a:rPr lang="ru-RU" sz="1500" dirty="0"/>
              <a:t>С Запада, из дальней стороны,</a:t>
            </a:r>
            <a:br>
              <a:rPr lang="ru-RU" sz="1500" dirty="0"/>
            </a:br>
            <a:r>
              <a:rPr lang="ru-RU" sz="1500" dirty="0"/>
              <a:t>Шлю большой привет тебе, братишка.</a:t>
            </a:r>
            <a:br>
              <a:rPr lang="ru-RU" sz="1500" dirty="0"/>
            </a:br>
            <a:r>
              <a:rPr lang="ru-RU" sz="1500" dirty="0"/>
              <a:t>Этим летом ты меня не жди,</a:t>
            </a:r>
            <a:br>
              <a:rPr lang="ru-RU" sz="1500" dirty="0"/>
            </a:br>
            <a:r>
              <a:rPr lang="ru-RU" sz="1500" dirty="0"/>
              <a:t>Но не надо убиваться слишком.</a:t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Дремлет летним вечером село.</a:t>
            </a:r>
            <a:br>
              <a:rPr lang="ru-RU" sz="1500" dirty="0"/>
            </a:br>
            <a:r>
              <a:rPr lang="ru-RU" sz="1500" dirty="0" err="1"/>
              <a:t>Вычегда</a:t>
            </a:r>
            <a:r>
              <a:rPr lang="ru-RU" sz="1500" dirty="0"/>
              <a:t> устало катит воды.</a:t>
            </a:r>
            <a:br>
              <a:rPr lang="ru-RU" sz="1500" dirty="0"/>
            </a:br>
            <a:r>
              <a:rPr lang="ru-RU" sz="1500" dirty="0"/>
              <a:t>Все уж спят. Но не пришла ещё</a:t>
            </a:r>
            <a:br>
              <a:rPr lang="ru-RU" sz="1500" dirty="0"/>
            </a:br>
            <a:r>
              <a:rPr lang="ru-RU" sz="1500" dirty="0"/>
              <a:t>Наша мать, наверно, с огорода.</a:t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А вернётся – знаю, перед сном</a:t>
            </a:r>
            <a:br>
              <a:rPr lang="ru-RU" sz="1500" dirty="0"/>
            </a:br>
            <a:r>
              <a:rPr lang="ru-RU" sz="1500" dirty="0"/>
              <a:t>Всех детей своих она вспомянет:</a:t>
            </a:r>
            <a:br>
              <a:rPr lang="ru-RU" sz="1500" dirty="0"/>
            </a:br>
            <a:r>
              <a:rPr lang="ru-RU" sz="1500" dirty="0"/>
              <a:t>Где они теперь, в краю каком</a:t>
            </a:r>
            <a:br>
              <a:rPr lang="ru-RU" sz="1500" dirty="0"/>
            </a:br>
            <a:r>
              <a:rPr lang="ru-RU" sz="1500" dirty="0"/>
              <a:t>И в какую даль судьба их манит?</a:t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Девять братьев и сестёр, росли</a:t>
            </a:r>
            <a:br>
              <a:rPr lang="ru-RU" sz="1500" dirty="0"/>
            </a:br>
            <a:r>
              <a:rPr lang="ru-RU" sz="1500" dirty="0"/>
              <a:t>Все мы вместе, под одною крышей…</a:t>
            </a:r>
            <a:br>
              <a:rPr lang="ru-RU" sz="1500" dirty="0"/>
            </a:br>
            <a:r>
              <a:rPr lang="ru-RU" sz="1500" dirty="0"/>
              <a:t>Много троп во всех концах земли,</a:t>
            </a:r>
            <a:br>
              <a:rPr lang="ru-RU" sz="1500" dirty="0"/>
            </a:br>
            <a:r>
              <a:rPr lang="ru-RU" sz="1500" dirty="0"/>
              <a:t>И свою дорогу каждый ищет.</a:t>
            </a:r>
            <a:br>
              <a:rPr lang="ru-RU" sz="15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1589" y="1988840"/>
            <a:ext cx="3651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rgbClr val="000000"/>
                </a:solidFill>
              </a:rPr>
              <a:t>Вырастешь – и всё поймёшь ты сам,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Сам найдёшь своё большое счастье…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Только помни: трудно старикам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Разрывать свою семью на части.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/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А пока играй и веселись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Нашим милым старикам на радость.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Бегай, пой, ершей в реке лови –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Вешать, братец, голову не надо!</a:t>
            </a:r>
            <a:br>
              <a:rPr lang="ru-RU" sz="1500" dirty="0">
                <a:solidFill>
                  <a:srgbClr val="000000"/>
                </a:solidFill>
              </a:rPr>
            </a:br>
            <a:endParaRPr lang="ru-RU" sz="1500" dirty="0">
              <a:solidFill>
                <a:srgbClr val="000000"/>
              </a:solidFill>
            </a:endParaRPr>
          </a:p>
          <a:p>
            <a:pPr lvl="0"/>
            <a:r>
              <a:rPr lang="ru-RU" sz="1500" dirty="0">
                <a:solidFill>
                  <a:srgbClr val="000000"/>
                </a:solidFill>
              </a:rPr>
              <a:t>Отгони свою пустую грусть.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Я скажу, братишка, откровенно: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Этим летом, может, не вернусь,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Но вернусь домой я непременно</a:t>
            </a:r>
            <a:r>
              <a:rPr lang="ru-RU" sz="1500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ru-RU" sz="1500" dirty="0">
              <a:solidFill>
                <a:srgbClr val="000000"/>
              </a:solidFill>
            </a:endParaRPr>
          </a:p>
          <a:p>
            <a:pPr lvl="0"/>
            <a:r>
              <a:rPr lang="ru-RU" sz="1500" dirty="0" smtClean="0">
                <a:solidFill>
                  <a:srgbClr val="000000"/>
                </a:solidFill>
              </a:rPr>
              <a:t>                                          </a:t>
            </a:r>
            <a:r>
              <a:rPr lang="ru-RU" sz="1500" dirty="0" err="1" smtClean="0">
                <a:solidFill>
                  <a:srgbClr val="000000"/>
                </a:solidFill>
              </a:rPr>
              <a:t>А.Размыслов</a:t>
            </a: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2307" y="1167135"/>
            <a:ext cx="109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Брату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565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444444"/>
                </a:solidFill>
                <a:latin typeface="Open Sans"/>
              </a:rPr>
              <a:t>     </a:t>
            </a:r>
            <a:r>
              <a:rPr lang="ru-RU" sz="2000" dirty="0" smtClean="0">
                <a:solidFill>
                  <a:schemeClr val="accent2"/>
                </a:solidFill>
                <a:latin typeface="Open Sans"/>
              </a:rPr>
              <a:t>Мише </a:t>
            </a:r>
            <a:r>
              <a:rPr lang="ru-RU" sz="2000" dirty="0">
                <a:solidFill>
                  <a:schemeClr val="accent2"/>
                </a:solidFill>
                <a:latin typeface="Open Sans"/>
              </a:rPr>
              <a:t>в то время было 10 лет. Какова была его радость, когда он увидел строчки от старшего брата, которого бесконечно </a:t>
            </a:r>
            <a:r>
              <a:rPr lang="ru-RU" sz="2000" dirty="0" smtClean="0">
                <a:solidFill>
                  <a:schemeClr val="accent2"/>
                </a:solidFill>
                <a:latin typeface="Open Sans"/>
              </a:rPr>
              <a:t>уважал:  </a:t>
            </a:r>
            <a:endParaRPr lang="ru-RU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Вскоре </a:t>
            </a:r>
            <a:r>
              <a:rPr lang="ru-RU" sz="2400" dirty="0">
                <a:solidFill>
                  <a:schemeClr val="accent2"/>
                </a:solidFill>
              </a:rPr>
              <a:t>пришло письмо от </a:t>
            </a:r>
            <a:r>
              <a:rPr lang="ru-RU" sz="2400" dirty="0" err="1">
                <a:solidFill>
                  <a:schemeClr val="accent2"/>
                </a:solidFill>
              </a:rPr>
              <a:t>Анания</a:t>
            </a:r>
            <a:r>
              <a:rPr lang="ru-RU" sz="2400" dirty="0">
                <a:solidFill>
                  <a:schemeClr val="accent2"/>
                </a:solidFill>
              </a:rPr>
              <a:t> из госпиталя: «...Учусь писать левой рукой. 16 декабря, когда мы нанесли сокрушительный удар по противнику, укрепившемуся на правом берегу реки Дон, и начали теснить его на запад, меня ранило в кисть правой руки». Далее </a:t>
            </a:r>
            <a:r>
              <a:rPr lang="ru-RU" sz="2400" dirty="0" err="1">
                <a:solidFill>
                  <a:schemeClr val="accent2"/>
                </a:solidFill>
              </a:rPr>
              <a:t>Ананий</a:t>
            </a:r>
            <a:r>
              <a:rPr lang="ru-RU" sz="2400" dirty="0">
                <a:solidFill>
                  <a:schemeClr val="accent2"/>
                </a:solidFill>
              </a:rPr>
              <a:t> сообщает, что за проведение боевой операции командование представило его к награде. Но тут же сетует: «Чувствую некоторое угрызение совести перед </a:t>
            </a:r>
            <a:r>
              <a:rPr lang="ru-RU" sz="2400" dirty="0" err="1">
                <a:solidFill>
                  <a:schemeClr val="accent2"/>
                </a:solidFill>
              </a:rPr>
              <a:t>коми</a:t>
            </a:r>
            <a:r>
              <a:rPr lang="ru-RU" sz="2400" dirty="0">
                <a:solidFill>
                  <a:schemeClr val="accent2"/>
                </a:solidFill>
              </a:rPr>
              <a:t> народом, что за все время войны я не дал ни одного печатного слова. Это с моей стороны очень нехорошо. Если до ранения я оправдывался занятостью и отсутствием минимальных условий, то в условиях госпиталя, казалось бы, не было никаких препятствий... На днях пытался (пользуясь началом действия правой руки) провернуть заржавленное колесо моей </a:t>
            </a:r>
            <a:r>
              <a:rPr lang="ru-RU" sz="2400" dirty="0" err="1">
                <a:solidFill>
                  <a:schemeClr val="accent2"/>
                </a:solidFill>
              </a:rPr>
              <a:t>пегасовой</a:t>
            </a:r>
            <a:r>
              <a:rPr lang="ru-RU" sz="2400" dirty="0">
                <a:solidFill>
                  <a:schemeClr val="accent2"/>
                </a:solidFill>
              </a:rPr>
              <a:t> колесницы, но, не сделав и 3/4 оборота, вышел весь пар...»</a:t>
            </a:r>
          </a:p>
        </p:txBody>
      </p:sp>
    </p:spTree>
    <p:extLst>
      <p:ext uri="{BB962C8B-B14F-4D97-AF65-F5344CB8AC3E}">
        <p14:creationId xmlns:p14="http://schemas.microsoft.com/office/powerpoint/2010/main" val="249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762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5_Оформление по умолчанию</vt:lpstr>
      <vt:lpstr>6_Оформление по умолчанию</vt:lpstr>
      <vt:lpstr>Ананий Прокопьевич Размыслов 1915-1943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15</cp:revision>
  <dcterms:created xsi:type="dcterms:W3CDTF">2020-03-13T08:58:48Z</dcterms:created>
  <dcterms:modified xsi:type="dcterms:W3CDTF">2020-03-13T14:05:52Z</dcterms:modified>
</cp:coreProperties>
</file>